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3"/>
  </p:notesMasterIdLst>
  <p:handoutMasterIdLst>
    <p:handoutMasterId r:id="rId34"/>
  </p:handoutMasterIdLst>
  <p:sldIdLst>
    <p:sldId id="256" r:id="rId5"/>
    <p:sldId id="396" r:id="rId6"/>
    <p:sldId id="398" r:id="rId7"/>
    <p:sldId id="379" r:id="rId8"/>
    <p:sldId id="368" r:id="rId9"/>
    <p:sldId id="351" r:id="rId10"/>
    <p:sldId id="365" r:id="rId11"/>
    <p:sldId id="397" r:id="rId12"/>
    <p:sldId id="380" r:id="rId13"/>
    <p:sldId id="381" r:id="rId14"/>
    <p:sldId id="383" r:id="rId15"/>
    <p:sldId id="359" r:id="rId16"/>
    <p:sldId id="405" r:id="rId17"/>
    <p:sldId id="384" r:id="rId18"/>
    <p:sldId id="385" r:id="rId19"/>
    <p:sldId id="399" r:id="rId20"/>
    <p:sldId id="386" r:id="rId21"/>
    <p:sldId id="387" r:id="rId22"/>
    <p:sldId id="388" r:id="rId23"/>
    <p:sldId id="390" r:id="rId24"/>
    <p:sldId id="391" r:id="rId25"/>
    <p:sldId id="400" r:id="rId26"/>
    <p:sldId id="392" r:id="rId27"/>
    <p:sldId id="393" r:id="rId28"/>
    <p:sldId id="401" r:id="rId29"/>
    <p:sldId id="395" r:id="rId30"/>
    <p:sldId id="389" r:id="rId31"/>
    <p:sldId id="406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93113136"/>
        <c:axId val="-693121840"/>
      </c:radarChart>
      <c:catAx>
        <c:axId val="-693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93121840"/>
        <c:crosses val="autoZero"/>
        <c:auto val="1"/>
        <c:lblAlgn val="ctr"/>
        <c:lblOffset val="100"/>
        <c:noMultiLvlLbl val="0"/>
      </c:catAx>
      <c:valAx>
        <c:axId val="-69312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9311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26/03/2018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Diagrama de toda a Presidência</a:t>
            </a:r>
            <a:r>
              <a:rPr lang="pt-BR" baseline="0" dirty="0" smtClean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SEÇÃO</a:t>
            </a:r>
            <a:r>
              <a:rPr lang="pt-BR" baseline="0" dirty="0" smtClean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 smtClean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Alunos</a:t>
            </a:r>
            <a:r>
              <a:rPr lang="pt-BR" sz="2400" b="1" dirty="0"/>
              <a:t>: </a:t>
            </a:r>
            <a:endParaRPr lang="pt-BR" sz="2400" b="1" dirty="0" smtClean="0"/>
          </a:p>
          <a:p>
            <a:pPr lvl="1"/>
            <a:r>
              <a:rPr lang="pt-BR" sz="2400" b="1" dirty="0" smtClean="0"/>
              <a:t>André Rodrigues</a:t>
            </a:r>
          </a:p>
          <a:p>
            <a:pPr lvl="1"/>
            <a:r>
              <a:rPr lang="pt-BR" sz="2400" b="1" dirty="0" smtClean="0"/>
              <a:t>Ivis Martins</a:t>
            </a:r>
          </a:p>
          <a:p>
            <a:pPr lvl="1"/>
            <a:r>
              <a:rPr lang="pt-BR" sz="2400" b="1" dirty="0" smtClean="0"/>
              <a:t>Ruhan </a:t>
            </a:r>
            <a:r>
              <a:rPr lang="pt-BR" sz="2400" b="1" dirty="0"/>
              <a:t>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Orientador: </a:t>
            </a:r>
          </a:p>
          <a:p>
            <a:pPr lvl="1"/>
            <a:r>
              <a:rPr lang="pt-BR" sz="2400" b="1" dirty="0" smtClean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</a:t>
            </a: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são os focos do problema?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 smtClean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</a:t>
            </a:r>
            <a:r>
              <a:rPr lang="pt-BR" sz="3200" dirty="0" smtClean="0">
                <a:solidFill>
                  <a:schemeClr val="bg1"/>
                </a:solidFill>
              </a:rPr>
              <a:t>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39025"/>
              </p:ext>
            </p:extLst>
          </p:nvPr>
        </p:nvGraphicFramePr>
        <p:xfrm>
          <a:off x="1128580" y="1380156"/>
          <a:ext cx="6680890" cy="4295715"/>
        </p:xfrm>
        <a:graphic>
          <a:graphicData uri="http://schemas.openxmlformats.org/drawingml/2006/table">
            <a:tbl>
              <a:tblPr/>
              <a:tblGrid>
                <a:gridCol w="1133155"/>
                <a:gridCol w="1463657"/>
                <a:gridCol w="1322013"/>
                <a:gridCol w="1628910"/>
                <a:gridCol w="1133155"/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SECGS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Analyse </a:t>
            </a:r>
            <a:r>
              <a:rPr lang="pt-BR" sz="3600" b="1" dirty="0"/>
              <a:t>– </a:t>
            </a:r>
            <a:r>
              <a:rPr lang="pt-BR" sz="3600" b="1" dirty="0" smtClean="0"/>
              <a:t>Analisar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Improve </a:t>
            </a:r>
            <a:r>
              <a:rPr lang="pt-BR" sz="3600" b="1" dirty="0"/>
              <a:t>– </a:t>
            </a:r>
            <a:r>
              <a:rPr lang="pt-BR" sz="3600" b="1" dirty="0" smtClean="0"/>
              <a:t>Melhorar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26" y="564876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" y="5678533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5" y="5670390"/>
            <a:ext cx="1793575" cy="1187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xmlns="" xmlns:lc="http://schemas.openxmlformats.org/drawingml/2006/lockedCanvas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xmlns:lc="http://schemas.openxmlformats.org/drawingml/2006/lockedCanvas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xmlns:lc="http://schemas.openxmlformats.org/drawingml/2006/lockedCanvas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xmlns:lc="http://schemas.openxmlformats.org/drawingml/2006/lockedCanvas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xmlns="" xmlns:lc="http://schemas.openxmlformats.org/drawingml/2006/lockedCanvas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Fase Control </a:t>
            </a:r>
            <a:r>
              <a:rPr lang="pt-BR" sz="3600" b="1" dirty="0"/>
              <a:t>– </a:t>
            </a:r>
            <a:r>
              <a:rPr lang="pt-BR" sz="3600" b="1" dirty="0" smtClean="0"/>
              <a:t>Controlar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03065"/>
              </p:ext>
            </p:extLst>
          </p:nvPr>
        </p:nvGraphicFramePr>
        <p:xfrm>
          <a:off x="650790" y="1499295"/>
          <a:ext cx="7809468" cy="4127144"/>
        </p:xfrm>
        <a:graphic>
          <a:graphicData uri="http://schemas.openxmlformats.org/drawingml/2006/table">
            <a:tbl>
              <a:tblPr/>
              <a:tblGrid>
                <a:gridCol w="912055"/>
                <a:gridCol w="1178071"/>
                <a:gridCol w="1064063"/>
                <a:gridCol w="1311078"/>
                <a:gridCol w="912055"/>
                <a:gridCol w="114007"/>
                <a:gridCol w="1083065"/>
                <a:gridCol w="1235074"/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SECGS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CIP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 smtClean="0">
                <a:solidFill>
                  <a:schemeClr val="bg1"/>
                </a:solidFill>
              </a:rPr>
              <a:t>SIX SIGMA </a:t>
            </a:r>
            <a:r>
              <a:rPr lang="pt-BR" sz="4800" b="1" dirty="0">
                <a:solidFill>
                  <a:schemeClr val="bg1"/>
                </a:solidFill>
              </a:rPr>
              <a:t>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DEFINE </a:t>
            </a:r>
            <a:r>
              <a:rPr lang="pt-BR" sz="3600" b="1" dirty="0"/>
              <a:t>– </a:t>
            </a:r>
            <a:r>
              <a:rPr lang="pt-BR" sz="3600" b="1" dirty="0" smtClean="0"/>
              <a:t>Definir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Qual é o problema?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4" y="847724"/>
            <a:ext cx="8162933" cy="506280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55360" y="1188720"/>
            <a:ext cx="3017520" cy="944880"/>
          </a:xfrm>
          <a:prstGeom prst="ellipse">
            <a:avLst/>
          </a:prstGeom>
          <a:solidFill>
            <a:schemeClr val="accent1">
              <a:alpha val="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Qual a meta e </a:t>
            </a: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os </a:t>
            </a: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possíveis ganhos?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0383" y="1033272"/>
            <a:ext cx="86319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META: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</a:t>
            </a:r>
            <a:r>
              <a:rPr lang="pt-BR" b="1" dirty="0" smtClean="0">
                <a:solidFill>
                  <a:schemeClr val="dk1"/>
                </a:solidFill>
              </a:rPr>
              <a:t>o </a:t>
            </a:r>
            <a:r>
              <a:rPr lang="pt-BR" b="1" dirty="0">
                <a:solidFill>
                  <a:srgbClr val="FF0000"/>
                </a:solidFill>
              </a:rPr>
              <a:t>processo de contratações </a:t>
            </a:r>
            <a:r>
              <a:rPr lang="pt-BR" b="1" dirty="0" smtClean="0">
                <a:solidFill>
                  <a:srgbClr val="FF0000"/>
                </a:solidFill>
              </a:rPr>
              <a:t>na fase de planejamento </a:t>
            </a:r>
            <a:r>
              <a:rPr lang="pt-BR" b="1" dirty="0" smtClean="0">
                <a:solidFill>
                  <a:schemeClr val="dk1"/>
                </a:solidFill>
              </a:rPr>
              <a:t>de </a:t>
            </a:r>
            <a:r>
              <a:rPr lang="pt-BR" b="1" dirty="0">
                <a:solidFill>
                  <a:schemeClr val="dk1"/>
                </a:solidFill>
              </a:rPr>
              <a:t>bens e serviços até </a:t>
            </a:r>
            <a:r>
              <a:rPr lang="pt-BR" b="1" dirty="0">
                <a:solidFill>
                  <a:srgbClr val="FF0000"/>
                </a:solidFill>
              </a:rPr>
              <a:t>fevereiro</a:t>
            </a:r>
            <a:r>
              <a:rPr lang="pt-BR" b="1" dirty="0">
                <a:solidFill>
                  <a:schemeClr val="dk1"/>
                </a:solidFill>
              </a:rPr>
              <a:t> de 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 – Economia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1.694.905,27/ano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 smtClean="0">
                <a:solidFill>
                  <a:schemeClr val="dk1"/>
                </a:solidFill>
              </a:rPr>
              <a:t>GANHOS </a:t>
            </a:r>
            <a:r>
              <a:rPr lang="pt-BR" b="1" dirty="0">
                <a:solidFill>
                  <a:schemeClr val="dk1"/>
                </a:solidFill>
              </a:rPr>
              <a:t>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</a:t>
            </a:r>
            <a:r>
              <a:rPr lang="pt-BR" dirty="0" smtClean="0">
                <a:solidFill>
                  <a:schemeClr val="dk1"/>
                </a:solidFill>
              </a:rPr>
              <a:t>;</a:t>
            </a:r>
            <a:endParaRPr lang="pt-BR" dirty="0" smtClean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chemeClr val="dk1"/>
                </a:solidFill>
              </a:rPr>
              <a:t>- Realocação da força de trabalho em outros Processos da Secretaria;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FF0000"/>
                </a:solidFill>
              </a:rPr>
              <a:t>- </a:t>
            </a:r>
            <a:r>
              <a:rPr lang="pt-BR" strike="sngStrike" dirty="0" smtClean="0">
                <a:solidFill>
                  <a:srgbClr val="FF0000"/>
                </a:solidFill>
              </a:rPr>
              <a:t>Instrumentalização do trabalho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trike="sngStrike" dirty="0" smtClean="0">
                <a:solidFill>
                  <a:srgbClr val="FF0000"/>
                </a:solidFill>
              </a:rPr>
              <a:t>- Trabalho com Padronização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srgbClr val="FF0000"/>
                </a:solidFill>
              </a:rPr>
              <a:t>- Satisfação do Servidor ao trabalhar com metodologias e padroes definidos, possibilitando a redução do stress no trabalho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Equipe do projeto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Imagem 13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</a:t>
            </a:r>
            <a:r>
              <a:rPr lang="pt-BR" sz="3600" b="1" dirty="0" smtClean="0"/>
              <a:t>Medir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4703</TotalTime>
  <Words>497</Words>
  <Application>Microsoft Office PowerPoint</Application>
  <PresentationFormat>On-screen Show (4:3)</PresentationFormat>
  <Paragraphs>191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Calibri</vt:lpstr>
      <vt:lpstr>Tahoma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482</cp:revision>
  <dcterms:created xsi:type="dcterms:W3CDTF">2012-05-11T20:10:57Z</dcterms:created>
  <dcterms:modified xsi:type="dcterms:W3CDTF">2018-03-26T19:36:09Z</dcterms:modified>
</cp:coreProperties>
</file>